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9" r:id="rId2"/>
    <p:sldId id="293" r:id="rId3"/>
    <p:sldId id="310" r:id="rId4"/>
    <p:sldId id="325" r:id="rId5"/>
    <p:sldId id="319" r:id="rId6"/>
    <p:sldId id="287" r:id="rId7"/>
    <p:sldId id="298" r:id="rId8"/>
    <p:sldId id="299" r:id="rId9"/>
    <p:sldId id="294" r:id="rId10"/>
    <p:sldId id="321" r:id="rId11"/>
    <p:sldId id="322" r:id="rId12"/>
    <p:sldId id="323" r:id="rId13"/>
    <p:sldId id="320" r:id="rId14"/>
    <p:sldId id="300" r:id="rId15"/>
    <p:sldId id="301" r:id="rId16"/>
    <p:sldId id="295" r:id="rId17"/>
    <p:sldId id="297" r:id="rId18"/>
    <p:sldId id="302" r:id="rId19"/>
    <p:sldId id="305" r:id="rId20"/>
    <p:sldId id="311" r:id="rId21"/>
    <p:sldId id="303" r:id="rId22"/>
    <p:sldId id="309" r:id="rId23"/>
    <p:sldId id="316" r:id="rId24"/>
    <p:sldId id="318" r:id="rId25"/>
    <p:sldId id="304" r:id="rId26"/>
    <p:sldId id="306" r:id="rId27"/>
    <p:sldId id="307" r:id="rId28"/>
    <p:sldId id="308" r:id="rId29"/>
    <p:sldId id="280" r:id="rId30"/>
    <p:sldId id="279" r:id="rId31"/>
    <p:sldId id="274" r:id="rId32"/>
    <p:sldId id="276" r:id="rId33"/>
    <p:sldId id="275" r:id="rId34"/>
    <p:sldId id="312" r:id="rId35"/>
    <p:sldId id="313" r:id="rId36"/>
    <p:sldId id="314" r:id="rId37"/>
    <p:sldId id="315" r:id="rId38"/>
    <p:sldId id="278" r:id="rId39"/>
    <p:sldId id="272" r:id="rId40"/>
    <p:sldId id="270" r:id="rId41"/>
    <p:sldId id="281" r:id="rId42"/>
    <p:sldId id="269" r:id="rId43"/>
    <p:sldId id="286" r:id="rId44"/>
    <p:sldId id="260" r:id="rId45"/>
    <p:sldId id="256" r:id="rId46"/>
    <p:sldId id="283" r:id="rId47"/>
    <p:sldId id="285" r:id="rId48"/>
    <p:sldId id="284" r:id="rId49"/>
    <p:sldId id="271" r:id="rId50"/>
    <p:sldId id="273" r:id="rId51"/>
    <p:sldId id="282" r:id="rId52"/>
    <p:sldId id="26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CC33"/>
    <a:srgbClr val="008E40"/>
    <a:srgbClr val="81F18E"/>
    <a:srgbClr val="FFE38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1" autoAdjust="0"/>
    <p:restoredTop sz="94702" autoAdjust="0"/>
  </p:normalViewPr>
  <p:slideViewPr>
    <p:cSldViewPr>
      <p:cViewPr>
        <p:scale>
          <a:sx n="77" d="100"/>
          <a:sy n="77" d="100"/>
        </p:scale>
        <p:origin x="-46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C7827-7F91-4A1D-BE93-628D275C0D97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76433-88FF-4A3D-9F8E-EE586C1EE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8B02-F76A-4CE1-BA85-CD148E6A7941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64BF4-4A8E-4DCE-8BE6-F6EB961F20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6228-1BC8-405D-915C-4E057220E63F}" type="datetimeFigureOut">
              <a:rPr lang="en-US" smtClean="0"/>
              <a:pPr/>
              <a:t>10/25/2013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F2A6-F27E-4C9F-9A28-57B0BB51F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PISANG 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708920"/>
            <a:ext cx="8505825" cy="33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1484784"/>
            <a:ext cx="307617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amp_suis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4493679"/>
            <a:ext cx="1294050" cy="1311585"/>
          </a:xfrm>
          <a:prstGeom prst="rect">
            <a:avLst/>
          </a:prstGeom>
        </p:spPr>
      </p:pic>
      <p:pic>
        <p:nvPicPr>
          <p:cNvPr id="11" name="Picture 10" descr="kartun-d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533400" y="2107020"/>
            <a:ext cx="2667000" cy="2996259"/>
          </a:xfrm>
          <a:prstGeom prst="rect">
            <a:avLst/>
          </a:prstGeom>
        </p:spPr>
      </p:pic>
      <p:pic>
        <p:nvPicPr>
          <p:cNvPr id="12" name="Picture 11" descr="duit-d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2716620"/>
            <a:ext cx="1828800" cy="1828800"/>
          </a:xfrm>
          <a:prstGeom prst="rect">
            <a:avLst/>
          </a:prstGeom>
        </p:spPr>
      </p:pic>
      <p:pic>
        <p:nvPicPr>
          <p:cNvPr id="13" name="Picture 12" descr="kedai-d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0200" y="2107020"/>
            <a:ext cx="2976341" cy="2623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kartun-d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280428" y="4077072"/>
            <a:ext cx="2157971" cy="2424387"/>
          </a:xfrm>
          <a:prstGeom prst="rect">
            <a:avLst/>
          </a:prstGeom>
        </p:spPr>
      </p:pic>
      <p:grpSp>
        <p:nvGrpSpPr>
          <p:cNvPr id="15" name="Group 24"/>
          <p:cNvGrpSpPr/>
          <p:nvPr/>
        </p:nvGrpSpPr>
        <p:grpSpPr>
          <a:xfrm>
            <a:off x="2438400" y="3657600"/>
            <a:ext cx="2819400" cy="2590800"/>
            <a:chOff x="2743200" y="3200400"/>
            <a:chExt cx="2819400" cy="2590800"/>
          </a:xfrm>
        </p:grpSpPr>
        <p:pic>
          <p:nvPicPr>
            <p:cNvPr id="16" name="Picture 15" descr="ewallet-dp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3200400"/>
              <a:ext cx="1800225" cy="1800225"/>
            </a:xfrm>
            <a:prstGeom prst="rect">
              <a:avLst/>
            </a:prstGeom>
          </p:spPr>
        </p:pic>
        <p:pic>
          <p:nvPicPr>
            <p:cNvPr id="17" name="Picture 16" descr="duit-dp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5200" y="3733800"/>
              <a:ext cx="2057400" cy="2057400"/>
            </a:xfrm>
            <a:prstGeom prst="rect">
              <a:avLst/>
            </a:prstGeom>
          </p:spPr>
        </p:pic>
      </p:grpSp>
      <p:pic>
        <p:nvPicPr>
          <p:cNvPr id="18" name="Picture 17" descr="kartun2-d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6216" y="1340768"/>
            <a:ext cx="1988103" cy="2184297"/>
          </a:xfrm>
          <a:prstGeom prst="rect">
            <a:avLst/>
          </a:prstGeom>
        </p:spPr>
      </p:pic>
      <p:grpSp>
        <p:nvGrpSpPr>
          <p:cNvPr id="19" name="Group 23"/>
          <p:cNvGrpSpPr/>
          <p:nvPr/>
        </p:nvGrpSpPr>
        <p:grpSpPr>
          <a:xfrm>
            <a:off x="4139952" y="1844824"/>
            <a:ext cx="2819400" cy="2590800"/>
            <a:chOff x="2895600" y="3352800"/>
            <a:chExt cx="2819400" cy="2590800"/>
          </a:xfrm>
        </p:grpSpPr>
        <p:pic>
          <p:nvPicPr>
            <p:cNvPr id="20" name="Picture 19" descr="ewallet-dp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5600" y="3352800"/>
              <a:ext cx="1800225" cy="1800225"/>
            </a:xfrm>
            <a:prstGeom prst="rect">
              <a:avLst/>
            </a:prstGeom>
          </p:spPr>
        </p:pic>
        <p:pic>
          <p:nvPicPr>
            <p:cNvPr id="22" name="Picture 21" descr="duit-dp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0" y="3886200"/>
              <a:ext cx="2057400" cy="2057400"/>
            </a:xfrm>
            <a:prstGeom prst="rect">
              <a:avLst/>
            </a:prstGeom>
          </p:spPr>
        </p:pic>
      </p:grpSp>
      <p:sp>
        <p:nvSpPr>
          <p:cNvPr id="23" name="Notched Right Arrow 22"/>
          <p:cNvSpPr/>
          <p:nvPr/>
        </p:nvSpPr>
        <p:spPr>
          <a:xfrm rot="18804498">
            <a:off x="5944708" y="4478065"/>
            <a:ext cx="979893" cy="63270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Notched Right Arrow 23"/>
          <p:cNvSpPr/>
          <p:nvPr/>
        </p:nvSpPr>
        <p:spPr>
          <a:xfrm rot="8100000">
            <a:off x="2996009" y="2530659"/>
            <a:ext cx="979893" cy="632706"/>
          </a:xfrm>
          <a:prstGeom prst="notch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libab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2971800"/>
            <a:ext cx="2514600" cy="1650609"/>
          </a:xfrm>
          <a:prstGeom prst="rect">
            <a:avLst/>
          </a:prstGeom>
        </p:spPr>
      </p:pic>
      <p:pic>
        <p:nvPicPr>
          <p:cNvPr id="25" name="Picture 24" descr="logo-paypa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100" y="1746135"/>
            <a:ext cx="2514600" cy="869109"/>
          </a:xfrm>
          <a:prstGeom prst="rect">
            <a:avLst/>
          </a:prstGeom>
        </p:spPr>
      </p:pic>
      <p:pic>
        <p:nvPicPr>
          <p:cNvPr id="27" name="Picture 26" descr="alipay_log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922" y="3252961"/>
            <a:ext cx="2364478" cy="938039"/>
          </a:xfrm>
          <a:prstGeom prst="rect">
            <a:avLst/>
          </a:prstGeom>
        </p:spPr>
      </p:pic>
      <p:sp>
        <p:nvSpPr>
          <p:cNvPr id="28" name="Equal 27"/>
          <p:cNvSpPr/>
          <p:nvPr/>
        </p:nvSpPr>
        <p:spPr>
          <a:xfrm>
            <a:off x="3943350" y="1875889"/>
            <a:ext cx="1143000" cy="609600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Equal 28"/>
          <p:cNvSpPr/>
          <p:nvPr/>
        </p:nvSpPr>
        <p:spPr>
          <a:xfrm>
            <a:off x="4000500" y="3492304"/>
            <a:ext cx="1143000" cy="609600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Equal 30"/>
          <p:cNvSpPr/>
          <p:nvPr/>
        </p:nvSpPr>
        <p:spPr>
          <a:xfrm>
            <a:off x="3962400" y="4953000"/>
            <a:ext cx="1143000" cy="609600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06361" y="4419600"/>
            <a:ext cx="70403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  <a:cs typeface="Aharoni" pitchFamily="2" charset="-79"/>
              </a:rPr>
              <a:t>?</a:t>
            </a:r>
            <a:endParaRPr lang="en-US" sz="9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  <a:cs typeface="Aharoni" pitchFamily="2" charset="-79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4708" y="4869160"/>
            <a:ext cx="2961228" cy="7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1556792"/>
            <a:ext cx="22479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SCIENTIFIC RIGOR  - QURAN &amp; HADITH 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1844824"/>
            <a:ext cx="648072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“Abu </a:t>
            </a:r>
            <a:r>
              <a:rPr lang="en-US" dirty="0" err="1" smtClean="0"/>
              <a:t>Bakar</a:t>
            </a:r>
            <a:r>
              <a:rPr lang="en-US" dirty="0" smtClean="0"/>
              <a:t> </a:t>
            </a:r>
            <a:r>
              <a:rPr lang="en-US" dirty="0" err="1" smtClean="0"/>
              <a:t>ibn</a:t>
            </a:r>
            <a:r>
              <a:rPr lang="en-US" dirty="0" smtClean="0"/>
              <a:t> Abi Maryam reported that he heard the Messenger of Allah, may Allah bless him and grant him peace, say: </a:t>
            </a:r>
          </a:p>
          <a:p>
            <a:pPr algn="ctr"/>
            <a:r>
              <a:rPr lang="en-US" i="1" dirty="0" smtClean="0">
                <a:solidFill>
                  <a:srgbClr val="FF0000"/>
                </a:solidFill>
              </a:rPr>
              <a:t>"A time is certainly coming over mankind in which there will be nothing [left] which will be of use save a dinar and a dirham.“</a:t>
            </a:r>
          </a:p>
          <a:p>
            <a:pPr algn="ctr"/>
            <a:r>
              <a:rPr lang="en-US" dirty="0" smtClean="0"/>
              <a:t> (The </a:t>
            </a:r>
            <a:r>
              <a:rPr lang="en-US" dirty="0" err="1" smtClean="0"/>
              <a:t>Musnad</a:t>
            </a:r>
            <a:r>
              <a:rPr lang="en-US" dirty="0" smtClean="0"/>
              <a:t> of Imam Ahmad </a:t>
            </a:r>
            <a:r>
              <a:rPr lang="en-US" dirty="0" err="1" smtClean="0"/>
              <a:t>ibn</a:t>
            </a:r>
            <a:r>
              <a:rPr lang="en-US" dirty="0" smtClean="0"/>
              <a:t> </a:t>
            </a:r>
            <a:r>
              <a:rPr lang="en-US" dirty="0" err="1" smtClean="0"/>
              <a:t>Hanbal</a:t>
            </a:r>
            <a:r>
              <a:rPr lang="en-US" dirty="0" smtClean="0"/>
              <a:t>)“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7744" y="3834914"/>
            <a:ext cx="648072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“To mankind the love of worldly appetites is painted in glowing </a:t>
            </a:r>
            <a:r>
              <a:rPr lang="en-US" dirty="0" err="1" smtClean="0"/>
              <a:t>colours</a:t>
            </a:r>
            <a:r>
              <a:rPr lang="en-US" dirty="0" smtClean="0"/>
              <a:t>: women and children, and heaped-up mounds of gold and silver, and horses with fine markings, and livestock and fertile farmland. All that is merely the enjoyment of the life of the </a:t>
            </a:r>
            <a:r>
              <a:rPr lang="en-US" dirty="0" err="1" smtClean="0"/>
              <a:t>dunya.The</a:t>
            </a:r>
            <a:r>
              <a:rPr lang="en-US" dirty="0" smtClean="0"/>
              <a:t> best homecoming is in the presence of Allah”</a:t>
            </a:r>
          </a:p>
          <a:p>
            <a:pPr algn="ctr"/>
            <a:r>
              <a:rPr lang="en-US" dirty="0" smtClean="0"/>
              <a:t> </a:t>
            </a:r>
            <a:r>
              <a:rPr lang="en-US" dirty="0" err="1" smtClean="0"/>
              <a:t>Sura</a:t>
            </a:r>
            <a:r>
              <a:rPr lang="en-US" dirty="0" smtClean="0"/>
              <a:t> Al </a:t>
            </a:r>
            <a:r>
              <a:rPr lang="en-US" dirty="0" err="1" smtClean="0"/>
              <a:t>Imran</a:t>
            </a:r>
            <a:r>
              <a:rPr lang="en-US" dirty="0" smtClean="0"/>
              <a:t>, 14.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SCIENTIFIC RIGOR  - QURAN &amp; HADITH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1640" y="1628800"/>
            <a:ext cx="756084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“Dinars and </a:t>
            </a:r>
            <a:r>
              <a:rPr lang="en-US" dirty="0" err="1" smtClean="0"/>
              <a:t>dirhams</a:t>
            </a:r>
            <a:r>
              <a:rPr lang="en-US" dirty="0" smtClean="0"/>
              <a:t> are explicitly sanctioned in the Qur’an by the following </a:t>
            </a:r>
            <a:r>
              <a:rPr lang="en-US" dirty="0" err="1" smtClean="0"/>
              <a:t>ayats</a:t>
            </a:r>
            <a:r>
              <a:rPr lang="en-US" dirty="0" smtClean="0"/>
              <a:t>: in </a:t>
            </a:r>
            <a:r>
              <a:rPr lang="en-US" dirty="0" err="1" smtClean="0"/>
              <a:t>sura</a:t>
            </a:r>
            <a:r>
              <a:rPr lang="en-US" dirty="0" smtClean="0"/>
              <a:t> al-</a:t>
            </a:r>
            <a:r>
              <a:rPr lang="en-US" dirty="0" err="1" smtClean="0"/>
              <a:t>Imran</a:t>
            </a:r>
            <a:r>
              <a:rPr lang="en-US" dirty="0" smtClean="0"/>
              <a:t> 74: ‘Among the People of the Book there are some who, if you entrust them with a pile of gold, will return it to you. But there are others among them who, if you entrust them with just a single dinar, will not return it to you, unless you stay standing over them.’ And in </a:t>
            </a:r>
            <a:r>
              <a:rPr lang="en-US" dirty="0" err="1" smtClean="0"/>
              <a:t>Sura</a:t>
            </a:r>
            <a:r>
              <a:rPr lang="en-US" dirty="0" smtClean="0"/>
              <a:t> Yusuf, 20: ‘They sold him for a pittance, a few </a:t>
            </a:r>
            <a:r>
              <a:rPr lang="en-US" dirty="0" err="1" smtClean="0"/>
              <a:t>dirhams</a:t>
            </a:r>
            <a:r>
              <a:rPr lang="en-US" dirty="0" smtClean="0"/>
              <a:t>, considering him to be of little worth.’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4077072"/>
            <a:ext cx="648072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“Allah does not bless </a:t>
            </a:r>
            <a:r>
              <a:rPr lang="en-US" b="1" dirty="0" smtClean="0"/>
              <a:t>usury</a:t>
            </a:r>
            <a:r>
              <a:rPr lang="en-US" dirty="0" smtClean="0"/>
              <a:t>, and He causes charitable deeds to prosper, and Allah does not love any ungrateful sinner. ” Al-</a:t>
            </a:r>
            <a:r>
              <a:rPr lang="en-US" dirty="0" err="1" smtClean="0"/>
              <a:t>Baqarah</a:t>
            </a:r>
            <a:r>
              <a:rPr lang="en-US" dirty="0" smtClean="0"/>
              <a:t>, 2: 276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SCIENTIFIC RIGOR  - QURAN &amp; HADITH 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1640" y="2084655"/>
            <a:ext cx="756084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“And their taking </a:t>
            </a:r>
            <a:r>
              <a:rPr lang="en-US" b="1" dirty="0" smtClean="0"/>
              <a:t>usury</a:t>
            </a:r>
            <a:r>
              <a:rPr lang="en-US" dirty="0" smtClean="0"/>
              <a:t> though indeed they were forbidden it and their devouring the property of people falsely, and We have prepared for the unbelievers from among them a painful chastisement. ”</a:t>
            </a:r>
          </a:p>
          <a:p>
            <a:pPr algn="ctr"/>
            <a:r>
              <a:rPr lang="en-US" dirty="0" smtClean="0"/>
              <a:t>(An-</a:t>
            </a:r>
            <a:r>
              <a:rPr lang="en-US" dirty="0" err="1" smtClean="0"/>
              <a:t>Nisa</a:t>
            </a:r>
            <a:r>
              <a:rPr lang="en-US" dirty="0" smtClean="0"/>
              <a:t>, 4: 161)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679864"/>
            <a:ext cx="648072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 And whatever you lay out as </a:t>
            </a:r>
            <a:r>
              <a:rPr lang="en-US" b="1" dirty="0" smtClean="0"/>
              <a:t>usury</a:t>
            </a:r>
            <a:r>
              <a:rPr lang="en-US" dirty="0" smtClean="0"/>
              <a:t>, so that it may increase in the property of men, it shall not increase with Allah; and whatever you give in charity, desiring Allah's pleasure-- it is these (persons) that shall get manifold ”</a:t>
            </a:r>
          </a:p>
          <a:p>
            <a:pPr algn="ctr"/>
            <a:r>
              <a:rPr lang="en-US" dirty="0" smtClean="0"/>
              <a:t>(Ar-Rom, 30: 39)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PRACTICALITY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556792"/>
            <a:ext cx="6264696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to peg your fiat money to gold and silver and step ahead for Shariah currencies implementation  (dinar &amp; dirham / e-dinar &amp; e-dirham) via online or walk-in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27784" y="2780928"/>
            <a:ext cx="626469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to pay even for small fraction of dinar and dirham value.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3717032"/>
            <a:ext cx="626469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for shopping  especially for visa and </a:t>
            </a:r>
            <a:r>
              <a:rPr lang="en-US" sz="2000" dirty="0" err="1" smtClean="0"/>
              <a:t>mastercard</a:t>
            </a:r>
            <a:r>
              <a:rPr lang="en-US" sz="2000" dirty="0" smtClean="0"/>
              <a:t> holder (debit cards)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7784" y="4581128"/>
            <a:ext cx="6264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to withdraw and transfer fund all over the world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5169386"/>
            <a:ext cx="6264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to access and it is paperless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USEFULNESS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556792"/>
            <a:ext cx="71287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As wealth protector.  Gold and silver is a precious metal  and the value cannot be zero.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0072" y="2564904"/>
            <a:ext cx="26642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As inflation “shield”.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244914"/>
            <a:ext cx="6264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As Islamic Currencies – Pure money and no riba.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3768" y="4005064"/>
            <a:ext cx="6264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As medium to pay zakat  and </a:t>
            </a:r>
            <a:r>
              <a:rPr lang="en-US" sz="2000" dirty="0" err="1" smtClean="0"/>
              <a:t>infaq</a:t>
            </a:r>
            <a:r>
              <a:rPr lang="en-US" sz="2000" dirty="0" smtClean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4797152"/>
            <a:ext cx="626469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Easy to monitor and track the trend of personal or business transaction history.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7784" y="5837202"/>
            <a:ext cx="6264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As element for waqaf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STATUS OF INNOVATION – MARKET POTENTIAL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1680" y="3717032"/>
            <a:ext cx="71287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version of web based system – Ready for simulation.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680" y="4365104"/>
            <a:ext cx="71287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Pre-commercialization stage.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1680" y="5013176"/>
            <a:ext cx="71287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Funders &amp; Investors  still open for JV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680" y="5621178"/>
            <a:ext cx="71287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OIC penetration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528" y="1797784"/>
            <a:ext cx="482453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Fiat money users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Bank and financial house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Ar-Rahnu players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Online seller, buyer, merchant and traders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/>
              <a:t>Cooperative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7236296" y="2564904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259632" y="220486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83968" y="220486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STATUS OF INNOVATION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1556792"/>
            <a:ext cx="18722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Pisang Sdn Bhd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3347864" y="2411596"/>
            <a:ext cx="20162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DinarPal Sdn Bhd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52120" y="2996952"/>
            <a:ext cx="331236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Koperasi</a:t>
            </a:r>
            <a:r>
              <a:rPr lang="en-US" dirty="0" smtClean="0"/>
              <a:t> DinarPal Melaka </a:t>
            </a:r>
            <a:r>
              <a:rPr lang="en-US" dirty="0" err="1" smtClean="0"/>
              <a:t>Berhad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03648" y="3862789"/>
            <a:ext cx="547260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DinarPal Musyarakah Committee</a:t>
            </a:r>
          </a:p>
          <a:p>
            <a:pPr algn="ctr"/>
            <a:r>
              <a:rPr lang="en-US" dirty="0" smtClean="0"/>
              <a:t>(DinarPal Sdn Bhd + Bank Muamalat Venture Sdn Bhd)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552" y="4931876"/>
            <a:ext cx="93610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YAPIEM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19672" y="4931876"/>
            <a:ext cx="11521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Tentera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15816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Bank Rakyat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99992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Agro Bank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84168" y="4931876"/>
            <a:ext cx="72008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48264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Bank Islam</a:t>
            </a:r>
            <a:endParaRPr lang="en-US" dirty="0"/>
          </a:p>
        </p:txBody>
      </p:sp>
      <p:cxnSp>
        <p:nvCxnSpPr>
          <p:cNvPr id="45" name="Straight Connector 44"/>
          <p:cNvCxnSpPr>
            <a:stCxn id="8" idx="2"/>
          </p:cNvCxnSpPr>
          <p:nvPr/>
        </p:nvCxnSpPr>
        <p:spPr>
          <a:xfrm>
            <a:off x="2987824" y="192612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59632" y="2204864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7544" y="2420888"/>
            <a:ext cx="201622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International 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5364088" y="2564904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283968" y="2780928"/>
            <a:ext cx="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43608" y="4725144"/>
            <a:ext cx="6552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38" idx="0"/>
          </p:cNvCxnSpPr>
          <p:nvPr/>
        </p:nvCxnSpPr>
        <p:spPr>
          <a:xfrm flipH="1">
            <a:off x="1007604" y="4725144"/>
            <a:ext cx="36004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39" idx="0"/>
          </p:cNvCxnSpPr>
          <p:nvPr/>
        </p:nvCxnSpPr>
        <p:spPr>
          <a:xfrm>
            <a:off x="2195736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40" idx="0"/>
          </p:cNvCxnSpPr>
          <p:nvPr/>
        </p:nvCxnSpPr>
        <p:spPr>
          <a:xfrm>
            <a:off x="3635896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41" idx="0"/>
          </p:cNvCxnSpPr>
          <p:nvPr/>
        </p:nvCxnSpPr>
        <p:spPr>
          <a:xfrm>
            <a:off x="5220072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2" idx="0"/>
          </p:cNvCxnSpPr>
          <p:nvPr/>
        </p:nvCxnSpPr>
        <p:spPr>
          <a:xfrm>
            <a:off x="6444208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43" idx="0"/>
          </p:cNvCxnSpPr>
          <p:nvPr/>
        </p:nvCxnSpPr>
        <p:spPr>
          <a:xfrm>
            <a:off x="7596336" y="4725144"/>
            <a:ext cx="72008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83568" y="5541039"/>
            <a:ext cx="453650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Master License Fee – RM7 million (3 years)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Royalty – 6% x gross sales / month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Sub License – RM 5 million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In </a:t>
            </a:r>
            <a:r>
              <a:rPr lang="en-US" dirty="0" err="1" smtClean="0"/>
              <a:t>Sha</a:t>
            </a:r>
            <a:r>
              <a:rPr lang="en-US" dirty="0" smtClean="0"/>
              <a:t> Allah will launch on April 2014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864" y="3573016"/>
            <a:ext cx="10446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BNM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283968" y="3645024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995936" y="1772816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1772816"/>
            <a:ext cx="504056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851920" y="1700808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004048" y="1844824"/>
            <a:ext cx="1728192" cy="33855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Patent Holder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2843808" y="2636912"/>
            <a:ext cx="4320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123728" y="2636912"/>
            <a:ext cx="720080" cy="720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203848" y="25649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95536" y="3284984"/>
            <a:ext cx="1728192" cy="33855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Master Licensee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92280" y="5517232"/>
            <a:ext cx="1728192" cy="338554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Sub Licensee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6732240" y="4941168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228184" y="5301208"/>
            <a:ext cx="432048" cy="2160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660232" y="5517232"/>
            <a:ext cx="50405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DINARPAL 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412776"/>
            <a:ext cx="388843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3068960"/>
            <a:ext cx="8208912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 </a:t>
            </a:r>
            <a:r>
              <a:rPr lang="en-US" dirty="0" smtClean="0">
                <a:solidFill>
                  <a:srgbClr val="FF0000"/>
                </a:solidFill>
              </a:rPr>
              <a:t>Islamic Integrated Financial Instruments </a:t>
            </a:r>
            <a:r>
              <a:rPr lang="en-US" dirty="0" smtClean="0">
                <a:solidFill>
                  <a:srgbClr val="0070C0"/>
                </a:solidFill>
              </a:rPr>
              <a:t>(computerized system)  </a:t>
            </a:r>
            <a:r>
              <a:rPr lang="en-US" dirty="0" smtClean="0"/>
              <a:t>allowing payments and money transfer to be made through online and it is pegged by physical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gold and silver</a:t>
            </a:r>
            <a:r>
              <a:rPr lang="en-US" dirty="0" smtClean="0"/>
              <a:t> through </a:t>
            </a:r>
            <a:r>
              <a:rPr lang="en-US" dirty="0" smtClean="0">
                <a:solidFill>
                  <a:srgbClr val="FF0000"/>
                </a:solidFill>
              </a:rPr>
              <a:t>Islamic Pawnbroking Process </a:t>
            </a:r>
            <a:r>
              <a:rPr lang="en-US" dirty="0" smtClean="0"/>
              <a:t>known as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E-Rahnu</a:t>
            </a:r>
            <a:r>
              <a:rPr lang="en-US" dirty="0" smtClean="0"/>
              <a:t>. The value of the gold and silver are stored in The </a:t>
            </a:r>
            <a:r>
              <a:rPr lang="en-US" dirty="0" smtClean="0">
                <a:solidFill>
                  <a:srgbClr val="FF0000"/>
                </a:solidFill>
              </a:rPr>
              <a:t>Islamic Digital Wallet</a:t>
            </a:r>
            <a:r>
              <a:rPr lang="en-US" dirty="0" smtClean="0"/>
              <a:t> as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e-dinar and e-dirham </a:t>
            </a:r>
            <a:r>
              <a:rPr lang="en-US" dirty="0" smtClean="0"/>
              <a:t>“</a:t>
            </a:r>
          </a:p>
          <a:p>
            <a:pPr algn="ctr"/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STATUS OF INNOVATION – MUSYARAKAH ARRANGEMENT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51520" y="1958633"/>
          <a:ext cx="8640959" cy="290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160240"/>
                <a:gridCol w="1368152"/>
                <a:gridCol w="3240360"/>
                <a:gridCol w="1368151"/>
              </a:tblGrid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CRADLE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MUAMALAT VENTURE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RM</a:t>
                      </a:r>
                      <a:endParaRPr lang="en-US" sz="1800" dirty="0"/>
                    </a:p>
                  </a:txBody>
                  <a:tcPr/>
                </a:tc>
              </a:tr>
              <a:tr h="11066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CAPEX,</a:t>
                      </a:r>
                      <a:r>
                        <a:rPr lang="en-US" sz="1800" baseline="0" dirty="0" smtClean="0"/>
                        <a:t> OPEX and ICT purposes on Pisang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493,914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CAPEX, OPEX and Ar-Rahnu purposes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on DinarPal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Gold Purchase (17 kg)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3,200,000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Pawnbroking</a:t>
                      </a:r>
                      <a:r>
                        <a:rPr lang="en-US" sz="1800" baseline="0" dirty="0" smtClean="0"/>
                        <a:t> Rolling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240,000,000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493,914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248,000,000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331640" y="5097378"/>
            <a:ext cx="67015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value = RM25,250,914</a:t>
            </a:r>
            <a:endParaRPr lang="en-US" sz="4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PHASE 1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PHASE 2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STATUS OF INNOVATION – INTELLECTUAL PROPERTY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7744" y="2610778"/>
            <a:ext cx="482453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3600" dirty="0" smtClean="0"/>
              <a:t>Trademark – Yes</a:t>
            </a:r>
          </a:p>
          <a:p>
            <a:pPr algn="ctr">
              <a:buFont typeface="Wingdings" pitchFamily="2" charset="2"/>
              <a:buChar char="v"/>
            </a:pPr>
            <a:r>
              <a:rPr lang="en-US" sz="3600" dirty="0" smtClean="0"/>
              <a:t>Copyright - Yes</a:t>
            </a:r>
          </a:p>
          <a:p>
            <a:pPr algn="ctr">
              <a:buFont typeface="Wingdings" pitchFamily="2" charset="2"/>
              <a:buChar char="v"/>
            </a:pPr>
            <a:r>
              <a:rPr lang="en-US" sz="3600" dirty="0" smtClean="0"/>
              <a:t>Patent - 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PUBLICATION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2204864"/>
            <a:ext cx="8208912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3600" dirty="0" smtClean="0"/>
              <a:t>Business Strategy Toward Wealth Creation – Journal and thesis publication</a:t>
            </a:r>
          </a:p>
          <a:p>
            <a:pPr algn="ctr"/>
            <a:r>
              <a:rPr lang="en-US" sz="3600" dirty="0" smtClean="0"/>
              <a:t>Date Publishes - 19 Jan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AWARDS </a:t>
            </a:r>
            <a:r>
              <a:rPr lang="en-US" sz="2400" b="1" smtClean="0"/>
              <a:t>&amp; RECOGNITION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484784"/>
            <a:ext cx="5400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MALAYSIA TECHNOLOGY EXHIBITION 2013</a:t>
            </a:r>
          </a:p>
        </p:txBody>
      </p:sp>
      <p:sp>
        <p:nvSpPr>
          <p:cNvPr id="12" name="L-Shape 11"/>
          <p:cNvSpPr/>
          <p:nvPr/>
        </p:nvSpPr>
        <p:spPr>
          <a:xfrm>
            <a:off x="1115616" y="1988840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6" y="1988840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The Very Best Award</a:t>
            </a:r>
          </a:p>
        </p:txBody>
      </p:sp>
      <p:sp>
        <p:nvSpPr>
          <p:cNvPr id="14" name="L-Shape 13"/>
          <p:cNvSpPr/>
          <p:nvPr/>
        </p:nvSpPr>
        <p:spPr>
          <a:xfrm>
            <a:off x="1115616" y="2420888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656" y="2492896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Gold Medal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552" y="3068960"/>
            <a:ext cx="5400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err="1" smtClean="0"/>
              <a:t>MDeC</a:t>
            </a:r>
            <a:r>
              <a:rPr lang="en-US" sz="2000" dirty="0" smtClean="0"/>
              <a:t> BUSINESS IDEA COMPETITION  </a:t>
            </a:r>
          </a:p>
        </p:txBody>
      </p:sp>
      <p:sp>
        <p:nvSpPr>
          <p:cNvPr id="17" name="L-Shape 16"/>
          <p:cNvSpPr/>
          <p:nvPr/>
        </p:nvSpPr>
        <p:spPr>
          <a:xfrm>
            <a:off x="1115616" y="3573016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75656" y="3573016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Best Business Plan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9552" y="4212956"/>
            <a:ext cx="568863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NATIONAL INTELLECTUAL PROPERTY AWARD 2013</a:t>
            </a:r>
          </a:p>
        </p:txBody>
      </p:sp>
      <p:sp>
        <p:nvSpPr>
          <p:cNvPr id="22" name="L-Shape 21"/>
          <p:cNvSpPr/>
          <p:nvPr/>
        </p:nvSpPr>
        <p:spPr>
          <a:xfrm>
            <a:off x="1043608" y="4685074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03648" y="4685074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Merit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552" y="5365084"/>
            <a:ext cx="568863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ASIA ICT AWARD</a:t>
            </a:r>
          </a:p>
        </p:txBody>
      </p:sp>
      <p:sp>
        <p:nvSpPr>
          <p:cNvPr id="25" name="L-Shape 24"/>
          <p:cNvSpPr/>
          <p:nvPr/>
        </p:nvSpPr>
        <p:spPr>
          <a:xfrm>
            <a:off x="1043608" y="5837202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403648" y="5837202"/>
            <a:ext cx="417646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Represent Malaysia to Brunei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556792"/>
            <a:ext cx="2880320" cy="198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RECOGNITION  &amp; AWARDS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484784"/>
            <a:ext cx="676875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AGENSI INOVASI MALAYSIA – PRIME MINISTER OFFICE 2013</a:t>
            </a:r>
          </a:p>
        </p:txBody>
      </p:sp>
      <p:sp>
        <p:nvSpPr>
          <p:cNvPr id="12" name="L-Shape 11"/>
          <p:cNvSpPr/>
          <p:nvPr/>
        </p:nvSpPr>
        <p:spPr>
          <a:xfrm>
            <a:off x="1115616" y="1988840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6" y="1988840"/>
            <a:ext cx="468052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Wealth of Malaysia – Financial Services</a:t>
            </a:r>
          </a:p>
        </p:txBody>
      </p:sp>
      <p:sp>
        <p:nvSpPr>
          <p:cNvPr id="14" name="L-Shape 13"/>
          <p:cNvSpPr/>
          <p:nvPr/>
        </p:nvSpPr>
        <p:spPr>
          <a:xfrm>
            <a:off x="1115616" y="2420888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75656" y="2492896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Highest Bidders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552" y="3068960"/>
            <a:ext cx="5400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ISLAMIC INNOVATION 2013</a:t>
            </a:r>
          </a:p>
        </p:txBody>
      </p:sp>
      <p:sp>
        <p:nvSpPr>
          <p:cNvPr id="17" name="L-Shape 16"/>
          <p:cNvSpPr/>
          <p:nvPr/>
        </p:nvSpPr>
        <p:spPr>
          <a:xfrm>
            <a:off x="1259632" y="3573016"/>
            <a:ext cx="360040" cy="288032"/>
          </a:xfrm>
          <a:prstGeom prst="corner">
            <a:avLst/>
          </a:prstGeom>
          <a:solidFill>
            <a:srgbClr val="FF0000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19672" y="3573016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 25-27 October 2013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2060848"/>
            <a:ext cx="1837195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CONTRIBUTION TO UMMAH – ISLAMIC CONCEPT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173158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endParaRPr lang="en-US" sz="2400" dirty="0" smtClean="0"/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Muamalah </a:t>
            </a:r>
            <a:r>
              <a:rPr lang="en-US" sz="2400" dirty="0" smtClean="0"/>
              <a:t>elements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paying </a:t>
            </a:r>
            <a:r>
              <a:rPr lang="en-US" sz="2400" dirty="0" smtClean="0">
                <a:solidFill>
                  <a:srgbClr val="FF0000"/>
                </a:solidFill>
              </a:rPr>
              <a:t>Zakat </a:t>
            </a:r>
            <a:r>
              <a:rPr lang="en-US" sz="2400" dirty="0" smtClean="0"/>
              <a:t>using dinar and dirham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Waqaf</a:t>
            </a:r>
            <a:r>
              <a:rPr lang="en-US" sz="2400" dirty="0" smtClean="0"/>
              <a:t> and business </a:t>
            </a:r>
            <a:r>
              <a:rPr lang="en-US" sz="2400" dirty="0" smtClean="0">
                <a:solidFill>
                  <a:srgbClr val="FF0000"/>
                </a:solidFill>
              </a:rPr>
              <a:t>Jihad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avoiding </a:t>
            </a:r>
            <a:r>
              <a:rPr lang="en-US" sz="2400" dirty="0" smtClean="0">
                <a:solidFill>
                  <a:srgbClr val="FF0000"/>
                </a:solidFill>
              </a:rPr>
              <a:t>usury  (RIBA)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avoiding </a:t>
            </a:r>
            <a:r>
              <a:rPr lang="en-US" sz="2400" dirty="0" smtClean="0">
                <a:solidFill>
                  <a:srgbClr val="FF0000"/>
                </a:solidFill>
              </a:rPr>
              <a:t>Bank oppression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 money must be base on </a:t>
            </a:r>
            <a:r>
              <a:rPr lang="en-US" sz="2400" dirty="0" smtClean="0">
                <a:solidFill>
                  <a:srgbClr val="FF0000"/>
                </a:solidFill>
              </a:rPr>
              <a:t>weight  of gold and silver.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71600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CONTRIBUTION TO UMMAH – SPESIFIC MUSLIM NEEDS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2344812"/>
            <a:ext cx="8424936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Shariah Currencies </a:t>
            </a:r>
            <a:r>
              <a:rPr lang="en-US" sz="2400" dirty="0" smtClean="0"/>
              <a:t>(Dinar n Dirham)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online</a:t>
            </a:r>
            <a:r>
              <a:rPr lang="en-US" sz="2400" dirty="0" smtClean="0">
                <a:solidFill>
                  <a:srgbClr val="FF0000"/>
                </a:solidFill>
              </a:rPr>
              <a:t> Ar-Rahnu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Islamic Digital Money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Islamic Digital Wallet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Islamic Digital Payment Gateway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</a:t>
            </a:r>
            <a:r>
              <a:rPr lang="en-US" sz="2400" dirty="0" smtClean="0">
                <a:solidFill>
                  <a:srgbClr val="FF0000"/>
                </a:solidFill>
              </a:rPr>
              <a:t>Islamic Digital Banking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83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87910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CONTRIBUTION TO UMMAH – SIGNIFICANT CONTRIBUTION TO MUSLIMS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2344812"/>
            <a:ext cx="842493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toward </a:t>
            </a:r>
            <a:r>
              <a:rPr lang="en-US" sz="2400" dirty="0" smtClean="0">
                <a:solidFill>
                  <a:srgbClr val="FF0000"/>
                </a:solidFill>
              </a:rPr>
              <a:t>Shariah Currencies </a:t>
            </a:r>
            <a:r>
              <a:rPr lang="en-US" sz="2400" dirty="0" smtClean="0"/>
              <a:t>(Dinar n Dirham)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toward </a:t>
            </a:r>
            <a:r>
              <a:rPr lang="en-US" sz="2400" dirty="0" smtClean="0">
                <a:solidFill>
                  <a:srgbClr val="FF0000"/>
                </a:solidFill>
              </a:rPr>
              <a:t>Muamalah</a:t>
            </a:r>
            <a:r>
              <a:rPr lang="en-US" sz="2400" dirty="0" smtClean="0"/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toward no more</a:t>
            </a:r>
            <a:r>
              <a:rPr lang="en-US" sz="2400" dirty="0" smtClean="0">
                <a:solidFill>
                  <a:srgbClr val="FF0000"/>
                </a:solidFill>
              </a:rPr>
              <a:t> RIBA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0000"/>
                </a:solidFill>
              </a:rPr>
              <a:t>GHARAAR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toward easy access to the system globally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CONTRIBUTION TO HUMANITY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024" y="1700808"/>
            <a:ext cx="8748464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toward halal and thoiyiba in economy culture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Islamic Banking and Muamalah is not for Muslims only but for mankind.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on avoiding for no more bank oppression on interest  (RIBA)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Contribution on avoiding for no more  money printed by public trustworthy bank and it must be PUBLIC BODY such as </a:t>
            </a:r>
            <a:r>
              <a:rPr lang="en-US" sz="2400" dirty="0" err="1" smtClean="0"/>
              <a:t>Baitul</a:t>
            </a:r>
            <a:r>
              <a:rPr lang="en-US" sz="2400" dirty="0" smtClean="0"/>
              <a:t> Mal.</a:t>
            </a:r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  <a:p>
            <a:pPr>
              <a:buFont typeface="Wingdings" pitchFamily="2" charset="2"/>
              <a:buChar char="v"/>
            </a:pPr>
            <a:endParaRPr lang="en-US" sz="24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PISANG  INC BACKGROUND &amp; MANAGEMENT TEAM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6024" y="1484784"/>
            <a:ext cx="341987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Pisang Sdn Bhd (1045690 – A)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Incorporated on 10 May 2013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Suite 2 Level 2 MITC Melaka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4653136"/>
            <a:ext cx="11144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6313" y="2852936"/>
            <a:ext cx="12477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508104" y="1916832"/>
            <a:ext cx="108012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CHAIRMAN</a:t>
            </a:r>
            <a:endParaRPr lang="en-US" sz="14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3439" y="4653136"/>
            <a:ext cx="12763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>
            <a:off x="2627784" y="4365104"/>
            <a:ext cx="396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7784" y="4365104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8224" y="4365104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4296" y="1412776"/>
            <a:ext cx="14718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5508104" y="3284984"/>
            <a:ext cx="108012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PRESIDENT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195736" y="5930116"/>
            <a:ext cx="1296144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OPERATION</a:t>
            </a:r>
          </a:p>
          <a:p>
            <a:pPr algn="ctr"/>
            <a:r>
              <a:rPr lang="en-US" sz="1400" dirty="0" smtClean="0"/>
              <a:t>ARCHITECT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796136" y="5877272"/>
            <a:ext cx="1296144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DIGITAL ARCHITECT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4129916"/>
            <a:ext cx="1080120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VICE PRESIDENTS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716016" y="407707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PRODUCT DESCRIPTION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4869160"/>
            <a:ext cx="4392488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Islamic Gold &amp; Silver Trading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Ar-Rahnu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Money (E-Dinar &amp; E-Dirham)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Wallet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Payment Gateway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Mall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4"/>
          <p:cNvGrpSpPr/>
          <p:nvPr/>
        </p:nvGrpSpPr>
        <p:grpSpPr>
          <a:xfrm>
            <a:off x="1187624" y="1628800"/>
            <a:ext cx="2376264" cy="2088232"/>
            <a:chOff x="1619672" y="1628800"/>
            <a:chExt cx="2376264" cy="2088232"/>
          </a:xfrm>
        </p:grpSpPr>
        <p:sp>
          <p:nvSpPr>
            <p:cNvPr id="29" name="Oval 28"/>
            <p:cNvSpPr/>
            <p:nvPr/>
          </p:nvSpPr>
          <p:spPr>
            <a:xfrm>
              <a:off x="1619672" y="1628800"/>
              <a:ext cx="237626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2348880"/>
              <a:ext cx="2088232" cy="516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Box 30"/>
          <p:cNvSpPr txBox="1"/>
          <p:nvPr/>
        </p:nvSpPr>
        <p:spPr>
          <a:xfrm>
            <a:off x="1043608" y="3790781"/>
            <a:ext cx="259228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Islamic Integrated Financial Instruments (Computerized Systems)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08104" y="3789040"/>
            <a:ext cx="259228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Physical Gold &amp; Silver</a:t>
            </a:r>
          </a:p>
          <a:p>
            <a:pPr algn="ctr"/>
            <a:r>
              <a:rPr lang="en-US" dirty="0" smtClean="0"/>
              <a:t>Jewelry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44008" y="4869160"/>
            <a:ext cx="439248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Islamic Gold &amp; Silver Bar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Dinar &amp; Dirham (coins)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Ring, Bracelet, Earring and etc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1628800"/>
            <a:ext cx="2120264" cy="209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668652"/>
            <a:ext cx="2016224" cy="204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1844824"/>
            <a:ext cx="10668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PISANG  INC BACKGROUND &amp; MANAGEMENT TEAM</a:t>
            </a:r>
            <a:endParaRPr lang="en-US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27784" y="3429000"/>
            <a:ext cx="396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7784" y="342900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8224" y="342900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301208"/>
            <a:ext cx="1296144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EXECUTIVE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499992" y="1412776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0072" y="2132856"/>
            <a:ext cx="1296144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MARKETING</a:t>
            </a:r>
            <a:br>
              <a:rPr lang="en-US" sz="1400" dirty="0" smtClean="0"/>
            </a:br>
            <a:r>
              <a:rPr lang="en-US" sz="1400" dirty="0" smtClean="0"/>
              <a:t>ARCHITECT</a:t>
            </a:r>
            <a:endParaRPr lang="en-US" sz="1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1628800"/>
            <a:ext cx="92737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Connector 25"/>
          <p:cNvCxnSpPr/>
          <p:nvPr/>
        </p:nvCxnSpPr>
        <p:spPr>
          <a:xfrm>
            <a:off x="4499992" y="2852936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3861048"/>
            <a:ext cx="10001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933056"/>
            <a:ext cx="8382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>
          <a:xfrm>
            <a:off x="4499992" y="342900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1920" y="5301208"/>
            <a:ext cx="1296144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EXECUTIVE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67944" y="3861048"/>
            <a:ext cx="9906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940152" y="5301208"/>
            <a:ext cx="1296144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88224" y="1484784"/>
            <a:ext cx="1080120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VICE PRESIDENTS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JAAFAR\Desktop\New folder\20130912_1448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134" y="1556792"/>
            <a:ext cx="748883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 rot="452446">
            <a:off x="2829341" y="2515426"/>
            <a:ext cx="1430520" cy="46166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Dinar</a:t>
            </a:r>
            <a:r>
              <a:rPr lang="en-US" sz="2400" b="1" dirty="0" err="1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Pal</a:t>
            </a:r>
            <a:endParaRPr lang="en-MY" sz="24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JAAFAR\Desktop\New folder\20130912_1447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04764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79712" y="4185084"/>
            <a:ext cx="57900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i</a:t>
            </a:r>
            <a:endParaRPr lang="en-MY" sz="9600" b="1" dirty="0">
              <a:solidFill>
                <a:srgbClr val="FFC000"/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 rot="347489">
            <a:off x="2344567" y="4156680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n</a:t>
            </a:r>
            <a:endParaRPr lang="en-MY" sz="9600" b="1" dirty="0">
              <a:solidFill>
                <a:srgbClr val="FFC000"/>
              </a:solidFill>
              <a:latin typeface="Gisha" pitchFamily="34" charset="-79"/>
              <a:cs typeface="Gisha" pitchFamily="34" charset="-79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47545" y="5283963"/>
            <a:ext cx="0" cy="72007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434330">
            <a:off x="1201562" y="4182270"/>
            <a:ext cx="109196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D</a:t>
            </a:r>
            <a:endParaRPr lang="en-MY" sz="9600" b="1" dirty="0">
              <a:solidFill>
                <a:srgbClr val="FFC000"/>
              </a:solidFill>
              <a:latin typeface="Gisha" pitchFamily="34" charset="-79"/>
              <a:cs typeface="Gisha" pitchFamily="34" charset="-79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267744" y="5409220"/>
            <a:ext cx="14286" cy="47962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58717" y="5409220"/>
            <a:ext cx="0" cy="50850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09054" y="5409220"/>
            <a:ext cx="0" cy="55406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330574" y="5317848"/>
            <a:ext cx="0" cy="66237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79912" y="5160168"/>
            <a:ext cx="0" cy="7575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02551" y="5335587"/>
            <a:ext cx="0" cy="61682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53047" y="5329975"/>
            <a:ext cx="0" cy="7345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0790637">
            <a:off x="2934061" y="4151975"/>
            <a:ext cx="84670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a</a:t>
            </a:r>
            <a:endParaRPr lang="en-MY" sz="9600" b="1" dirty="0">
              <a:solidFill>
                <a:srgbClr val="FFC000"/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 rot="401335">
            <a:off x="3519665" y="4093611"/>
            <a:ext cx="67518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r</a:t>
            </a:r>
            <a:endParaRPr lang="en-MY" sz="9600" b="1" dirty="0">
              <a:solidFill>
                <a:srgbClr val="FFC000"/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 rot="21409723">
            <a:off x="3998487" y="4199600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P</a:t>
            </a:r>
            <a:endParaRPr lang="en-MY" sz="96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 rot="20790637">
            <a:off x="4601930" y="4190179"/>
            <a:ext cx="84670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a</a:t>
            </a:r>
            <a:endParaRPr lang="en-MY" sz="96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509426" y="5217863"/>
            <a:ext cx="0" cy="73455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1291086">
            <a:off x="5219877" y="4189871"/>
            <a:ext cx="579005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9600" b="1" dirty="0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l</a:t>
            </a:r>
            <a:endParaRPr lang="en-MY" sz="96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AAFAR\Desktop\New folder\20130912_0946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76864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52120" y="2509292"/>
            <a:ext cx="1846403" cy="58477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3200" b="1" dirty="0" err="1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Dinar</a:t>
            </a:r>
            <a:r>
              <a:rPr lang="en-US" sz="3200" b="1" dirty="0" err="1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Pal</a:t>
            </a:r>
            <a:endParaRPr lang="en-MY" sz="32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:\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556792"/>
            <a:ext cx="7743007" cy="50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3.jpg"/>
          <p:cNvPicPr>
            <a:picLocks noChangeAspect="1" noChangeArrowheads="1"/>
          </p:cNvPicPr>
          <p:nvPr/>
        </p:nvPicPr>
        <p:blipFill>
          <a:blip r:embed="rId5" cstate="print"/>
          <a:srcRect t="7590" b="6100"/>
          <a:stretch>
            <a:fillRect/>
          </a:stretch>
        </p:blipFill>
        <p:spPr bwMode="auto">
          <a:xfrm>
            <a:off x="986408" y="1611061"/>
            <a:ext cx="7258000" cy="469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DINARPAL OUTLET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582497"/>
            <a:ext cx="7347471" cy="479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– MANAGEMENT OFFICE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615" y="1484784"/>
            <a:ext cx="7743825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PROPOSED DESIGN OF MANAGEMENT OFFICE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515" y="1491580"/>
            <a:ext cx="7810925" cy="517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84168" y="3501008"/>
            <a:ext cx="1512168" cy="46166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Dinar</a:t>
            </a:r>
            <a:r>
              <a:rPr lang="en-US" sz="2400" b="1" dirty="0" err="1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Pal</a:t>
            </a:r>
            <a:endParaRPr lang="en-MY" sz="24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 rot="976503">
            <a:off x="2518161" y="2548669"/>
            <a:ext cx="1512168" cy="461665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  <a:latin typeface="Gisha" pitchFamily="34" charset="-79"/>
                <a:cs typeface="Gisha" pitchFamily="34" charset="-79"/>
              </a:rPr>
              <a:t>Dinar</a:t>
            </a:r>
            <a:r>
              <a:rPr lang="en-US" sz="2400" b="1" dirty="0" err="1" smtClean="0">
                <a:solidFill>
                  <a:schemeClr val="bg1">
                    <a:lumMod val="65000"/>
                  </a:schemeClr>
                </a:solidFill>
                <a:latin typeface="Gisha" pitchFamily="34" charset="-79"/>
                <a:cs typeface="Gisha" pitchFamily="34" charset="-79"/>
              </a:rPr>
              <a:t>Pal</a:t>
            </a:r>
            <a:endParaRPr lang="en-MY" sz="2400" b="1" dirty="0">
              <a:solidFill>
                <a:schemeClr val="bg1">
                  <a:lumMod val="65000"/>
                </a:schemeClr>
              </a:solidFill>
              <a:latin typeface="Gisha" pitchFamily="34" charset="-79"/>
              <a:cs typeface="Gisha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INTELLECTUAL PROPERTIES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844824"/>
            <a:ext cx="777686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Patent – Worth RM25 million (reporting is on progress)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95536" y="2564904"/>
            <a:ext cx="770485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Licensing Fee – Worth RM7 million (verified by MOSTI)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331640" y="3501008"/>
            <a:ext cx="46085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Sub License– Worth RM5 million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99592" y="3068960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99592" y="371703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5536" y="4509120"/>
            <a:ext cx="316835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Copyrighted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229200"/>
            <a:ext cx="316835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Trade Mark</a:t>
            </a:r>
            <a:endParaRPr lang="en-US" sz="2400" dirty="0"/>
          </a:p>
        </p:txBody>
      </p:sp>
      <p:sp>
        <p:nvSpPr>
          <p:cNvPr id="38" name="Diagonal Stripe 37"/>
          <p:cNvSpPr/>
          <p:nvPr/>
        </p:nvSpPr>
        <p:spPr>
          <a:xfrm>
            <a:off x="3203848" y="4365104"/>
            <a:ext cx="792088" cy="360040"/>
          </a:xfrm>
          <a:prstGeom prst="diagStrip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iagonal Stripe 38"/>
          <p:cNvSpPr/>
          <p:nvPr/>
        </p:nvSpPr>
        <p:spPr>
          <a:xfrm>
            <a:off x="3203848" y="5085184"/>
            <a:ext cx="792088" cy="360040"/>
          </a:xfrm>
          <a:prstGeom prst="diagStrip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iagonal Stripe 39"/>
          <p:cNvSpPr/>
          <p:nvPr/>
        </p:nvSpPr>
        <p:spPr>
          <a:xfrm>
            <a:off x="7812360" y="2564904"/>
            <a:ext cx="792088" cy="360040"/>
          </a:xfrm>
          <a:prstGeom prst="diagStrip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iagonal Stripe 40"/>
          <p:cNvSpPr/>
          <p:nvPr/>
        </p:nvSpPr>
        <p:spPr>
          <a:xfrm>
            <a:off x="5796136" y="3356992"/>
            <a:ext cx="792088" cy="360040"/>
          </a:xfrm>
          <a:prstGeom prst="diagStrip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Diagonal Stripe 41"/>
          <p:cNvSpPr/>
          <p:nvPr/>
        </p:nvSpPr>
        <p:spPr>
          <a:xfrm>
            <a:off x="7884368" y="1700808"/>
            <a:ext cx="792088" cy="360040"/>
          </a:xfrm>
          <a:prstGeom prst="diagStri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INCOME STREAMS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47913" y="1581150"/>
            <a:ext cx="44481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7236296" y="2564904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259632" y="220486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83968" y="220486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CORPORATE ENVIRONMENT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1556792"/>
            <a:ext cx="18722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Pisang Sdn Bhd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3347864" y="2411596"/>
            <a:ext cx="20162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DinarPal Sdn Bhd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52120" y="2996952"/>
            <a:ext cx="331236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Koperasi</a:t>
            </a:r>
            <a:r>
              <a:rPr lang="en-US" dirty="0" smtClean="0"/>
              <a:t> DinarPal Melaka </a:t>
            </a:r>
            <a:r>
              <a:rPr lang="en-US" dirty="0" err="1" smtClean="0"/>
              <a:t>Berhad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03648" y="3862789"/>
            <a:ext cx="547260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DinarPal Musyarakah Committee</a:t>
            </a:r>
          </a:p>
          <a:p>
            <a:pPr algn="ctr"/>
            <a:r>
              <a:rPr lang="en-US" dirty="0" smtClean="0"/>
              <a:t>(DinarPal Sdn Bhd + Bank Muamalat Venture Sdn Bhd)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552" y="4931876"/>
            <a:ext cx="93610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YAPIEM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19672" y="4931876"/>
            <a:ext cx="11521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Tentera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15816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Bank Rakyat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99992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Agro Bank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84168" y="4931876"/>
            <a:ext cx="72008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48264" y="4931876"/>
            <a:ext cx="144016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Bank Islam</a:t>
            </a:r>
            <a:endParaRPr lang="en-US" dirty="0"/>
          </a:p>
        </p:txBody>
      </p:sp>
      <p:cxnSp>
        <p:nvCxnSpPr>
          <p:cNvPr id="45" name="Straight Connector 44"/>
          <p:cNvCxnSpPr>
            <a:stCxn id="8" idx="2"/>
          </p:cNvCxnSpPr>
          <p:nvPr/>
        </p:nvCxnSpPr>
        <p:spPr>
          <a:xfrm>
            <a:off x="2987824" y="1926124"/>
            <a:ext cx="0" cy="27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59632" y="2204864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7544" y="2420888"/>
            <a:ext cx="201622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International 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5364088" y="2564904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283968" y="2780928"/>
            <a:ext cx="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860032" y="2060848"/>
            <a:ext cx="144016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004048" y="1916832"/>
            <a:ext cx="504056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36096" y="1556792"/>
            <a:ext cx="20882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Pisang – 51%</a:t>
            </a:r>
          </a:p>
          <a:p>
            <a:r>
              <a:rPr lang="en-US" sz="1100" dirty="0" smtClean="0"/>
              <a:t>Tan Sri – 19%</a:t>
            </a:r>
          </a:p>
          <a:p>
            <a:r>
              <a:rPr lang="en-US" sz="1100" dirty="0" err="1" smtClean="0"/>
              <a:t>Rahman</a:t>
            </a:r>
            <a:r>
              <a:rPr lang="en-US" sz="1100" dirty="0" smtClean="0"/>
              <a:t>, </a:t>
            </a:r>
            <a:r>
              <a:rPr lang="en-US" sz="1100" dirty="0" err="1" smtClean="0"/>
              <a:t>Sharipudin</a:t>
            </a:r>
            <a:r>
              <a:rPr lang="en-US" sz="1100" dirty="0" smtClean="0"/>
              <a:t>, </a:t>
            </a:r>
            <a:r>
              <a:rPr lang="en-US" sz="1100" dirty="0" err="1" smtClean="0"/>
              <a:t>Sahar</a:t>
            </a:r>
            <a:r>
              <a:rPr lang="en-US" sz="1100" dirty="0" smtClean="0"/>
              <a:t> – 30%</a:t>
            </a:r>
            <a:endParaRPr 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251520" y="1388676"/>
            <a:ext cx="12241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Arash</a:t>
            </a:r>
            <a:r>
              <a:rPr lang="en-US" sz="1100" dirty="0" smtClean="0"/>
              <a:t> – 51%</a:t>
            </a:r>
          </a:p>
          <a:p>
            <a:r>
              <a:rPr lang="en-US" sz="1100" dirty="0" err="1" smtClean="0"/>
              <a:t>Ridzuan</a:t>
            </a:r>
            <a:r>
              <a:rPr lang="en-US" sz="1100" dirty="0" smtClean="0"/>
              <a:t> – 34%</a:t>
            </a:r>
          </a:p>
          <a:p>
            <a:r>
              <a:rPr lang="en-US" sz="1100" dirty="0" smtClean="0"/>
              <a:t>Wan </a:t>
            </a:r>
            <a:r>
              <a:rPr lang="en-US" sz="1100" dirty="0" err="1" smtClean="0"/>
              <a:t>Sazli</a:t>
            </a:r>
            <a:r>
              <a:rPr lang="en-US" sz="1100" dirty="0" smtClean="0"/>
              <a:t> – 15%</a:t>
            </a:r>
            <a:endParaRPr lang="en-US" sz="1100" dirty="0"/>
          </a:p>
        </p:txBody>
      </p:sp>
      <p:cxnSp>
        <p:nvCxnSpPr>
          <p:cNvPr id="70" name="Straight Connector 69"/>
          <p:cNvCxnSpPr>
            <a:stCxn id="8" idx="1"/>
          </p:cNvCxnSpPr>
          <p:nvPr/>
        </p:nvCxnSpPr>
        <p:spPr>
          <a:xfrm flipH="1" flipV="1">
            <a:off x="1619672" y="1556792"/>
            <a:ext cx="4320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187624" y="1556792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96336" y="2060848"/>
            <a:ext cx="14036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Tan Sri – Chairman</a:t>
            </a:r>
          </a:p>
          <a:p>
            <a:r>
              <a:rPr lang="en-US" sz="1100" dirty="0" smtClean="0"/>
              <a:t>Secretary – </a:t>
            </a:r>
            <a:r>
              <a:rPr lang="en-US" sz="1100" dirty="0" err="1" smtClean="0"/>
              <a:t>Arash</a:t>
            </a:r>
            <a:endParaRPr lang="en-US" sz="1100" dirty="0" smtClean="0"/>
          </a:p>
          <a:p>
            <a:r>
              <a:rPr lang="en-US" sz="1100" dirty="0" smtClean="0"/>
              <a:t>Treasurer – </a:t>
            </a:r>
            <a:r>
              <a:rPr lang="en-US" sz="1100" dirty="0" err="1" smtClean="0"/>
              <a:t>Ridzuan</a:t>
            </a:r>
            <a:endParaRPr lang="en-US" sz="1100" dirty="0" smtClean="0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7668344" y="2636912"/>
            <a:ext cx="43204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668344" y="278092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19672" y="2996952"/>
            <a:ext cx="12241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Tan Sri - Chairman</a:t>
            </a:r>
          </a:p>
          <a:p>
            <a:r>
              <a:rPr lang="en-US" sz="1100" dirty="0" smtClean="0"/>
              <a:t>CSR – 60% + 40%</a:t>
            </a:r>
          </a:p>
          <a:p>
            <a:r>
              <a:rPr lang="en-US" sz="1100" dirty="0" smtClean="0"/>
              <a:t>PSR – 60% + 40%</a:t>
            </a:r>
          </a:p>
          <a:p>
            <a:r>
              <a:rPr lang="en-US" sz="1100" dirty="0" smtClean="0"/>
              <a:t>LSR – 60% + 40%</a:t>
            </a:r>
          </a:p>
          <a:p>
            <a:r>
              <a:rPr lang="en-US" sz="1100" dirty="0" smtClean="0"/>
              <a:t>Royalty – 6%</a:t>
            </a:r>
          </a:p>
          <a:p>
            <a:endParaRPr lang="en-US" sz="1100" dirty="0" smtClean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99792" y="3284984"/>
            <a:ext cx="43204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131840" y="3429000"/>
            <a:ext cx="144016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43608" y="4725144"/>
            <a:ext cx="6552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38" idx="0"/>
          </p:cNvCxnSpPr>
          <p:nvPr/>
        </p:nvCxnSpPr>
        <p:spPr>
          <a:xfrm flipH="1">
            <a:off x="1007604" y="4725144"/>
            <a:ext cx="36004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39" idx="0"/>
          </p:cNvCxnSpPr>
          <p:nvPr/>
        </p:nvCxnSpPr>
        <p:spPr>
          <a:xfrm>
            <a:off x="2195736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40" idx="0"/>
          </p:cNvCxnSpPr>
          <p:nvPr/>
        </p:nvCxnSpPr>
        <p:spPr>
          <a:xfrm>
            <a:off x="3635896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41" idx="0"/>
          </p:cNvCxnSpPr>
          <p:nvPr/>
        </p:nvCxnSpPr>
        <p:spPr>
          <a:xfrm>
            <a:off x="5220072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42" idx="0"/>
          </p:cNvCxnSpPr>
          <p:nvPr/>
        </p:nvCxnSpPr>
        <p:spPr>
          <a:xfrm>
            <a:off x="6444208" y="4725144"/>
            <a:ext cx="0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43" idx="0"/>
          </p:cNvCxnSpPr>
          <p:nvPr/>
        </p:nvCxnSpPr>
        <p:spPr>
          <a:xfrm>
            <a:off x="7596336" y="4725144"/>
            <a:ext cx="72008" cy="2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83568" y="5541039"/>
            <a:ext cx="784887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Master License Fee – RM7 million (3 years)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Royalty – 6% x gross sales / month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Sub License – RM 5 million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In </a:t>
            </a:r>
            <a:r>
              <a:rPr lang="en-US" dirty="0" err="1" smtClean="0"/>
              <a:t>Sha</a:t>
            </a:r>
            <a:r>
              <a:rPr lang="en-US" dirty="0" smtClean="0"/>
              <a:t> Allah will launch on April 2014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864" y="3573016"/>
            <a:ext cx="10446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BNM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283968" y="3645024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UTILIZATION OF FUND – COMMERCIALIZATION FLOW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51520" y="1958633"/>
          <a:ext cx="8640959" cy="2901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160240"/>
                <a:gridCol w="1368152"/>
                <a:gridCol w="3240360"/>
                <a:gridCol w="1368151"/>
              </a:tblGrid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CRADLE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MUAMALAT VENTURE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RM</a:t>
                      </a:r>
                      <a:endParaRPr lang="en-US" sz="1800" dirty="0"/>
                    </a:p>
                  </a:txBody>
                  <a:tcPr/>
                </a:tc>
              </a:tr>
              <a:tr h="11066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CAPEX,</a:t>
                      </a:r>
                      <a:r>
                        <a:rPr lang="en-US" sz="1800" baseline="0" dirty="0" smtClean="0"/>
                        <a:t> OPEX and ICT purposes on Pisang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493,914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CAPEX, OPEX and Ar-Rahnu purposes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on DinarPal Sdn Bhd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Gold Purchase (17 kg)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3,200,000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Pawnbroking</a:t>
                      </a:r>
                      <a:r>
                        <a:rPr lang="en-US" sz="1800" baseline="0" dirty="0" smtClean="0"/>
                        <a:t> Rolling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240,000,000</a:t>
                      </a:r>
                      <a:endParaRPr lang="en-US" sz="1800" dirty="0"/>
                    </a:p>
                  </a:txBody>
                  <a:tcPr/>
                </a:tc>
              </a:tr>
              <a:tr h="44879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493,914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248,000,000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331640" y="5160675"/>
            <a:ext cx="67015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value = RM25,250,914</a:t>
            </a:r>
            <a:endParaRPr lang="en-US" sz="4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8352" y="5868561"/>
            <a:ext cx="80250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 Equity involvement from Bank Muamalat</a:t>
            </a:r>
            <a:endParaRPr lang="en-US" sz="32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766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14847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PRODUCT DESCRIPTION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4869160"/>
            <a:ext cx="439248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Islamic Gold &amp; Silver Trading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Ar-Rahnu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Money (E-Dinar &amp; E-Dirham)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Wallet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Digital Payment Gateway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Group 34"/>
          <p:cNvGrpSpPr/>
          <p:nvPr/>
        </p:nvGrpSpPr>
        <p:grpSpPr>
          <a:xfrm>
            <a:off x="1187624" y="1628800"/>
            <a:ext cx="2376264" cy="2088232"/>
            <a:chOff x="1619672" y="1628800"/>
            <a:chExt cx="2376264" cy="2088232"/>
          </a:xfrm>
        </p:grpSpPr>
        <p:sp>
          <p:nvSpPr>
            <p:cNvPr id="29" name="Oval 28"/>
            <p:cNvSpPr/>
            <p:nvPr/>
          </p:nvSpPr>
          <p:spPr>
            <a:xfrm>
              <a:off x="1619672" y="1628800"/>
              <a:ext cx="237626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2348880"/>
              <a:ext cx="2088232" cy="516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Box 30"/>
          <p:cNvSpPr txBox="1"/>
          <p:nvPr/>
        </p:nvSpPr>
        <p:spPr>
          <a:xfrm>
            <a:off x="1043608" y="3790781"/>
            <a:ext cx="259228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Islamic Integrated Financial Instruments (Computerized Systems)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08104" y="3789040"/>
            <a:ext cx="259228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Physical Gold &amp; Silver</a:t>
            </a:r>
          </a:p>
          <a:p>
            <a:pPr algn="ctr"/>
            <a:r>
              <a:rPr lang="en-US" dirty="0" smtClean="0"/>
              <a:t>Jewelry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44008" y="4869160"/>
            <a:ext cx="439248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Islamic Gold &amp; Silver Bar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Islamic Dinar &amp; Dirham (coins)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Ring, Bracelet, Earring and etc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1628800"/>
            <a:ext cx="2120264" cy="209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668652"/>
            <a:ext cx="2016224" cy="204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1844824"/>
            <a:ext cx="10668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PRODUCT DESCRIPTION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3050" y="1708666"/>
            <a:ext cx="5205214" cy="474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40160"/>
            <a:ext cx="8784976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COMPUTERISED SYSTEM OVERVIEW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572000" y="5805264"/>
            <a:ext cx="42094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https://www.dinarpal.com</a:t>
            </a:r>
            <a:endParaRPr lang="en-US" sz="2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95536" y="1731580"/>
            <a:ext cx="8424936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Shariah Currencies (Dinar n Dirham)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avoiding usury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low fee &amp; charges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resistance of the inflation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stability of the currencies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online Ar-Rahnu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Islamic Digital Money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Islamic Digital Wallet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Solve the need toward Islamic Digital Payment Gateway</a:t>
            </a:r>
          </a:p>
          <a:p>
            <a:endParaRPr lang="en-US" sz="24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VALUE PROPOSITION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IMPACT – TRANSACTION TYPES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1613495"/>
            <a:ext cx="53340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IMPACT – TRANSACTION TYPES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1512168"/>
            <a:ext cx="5472608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IMPACT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5500" y="223838"/>
            <a:ext cx="4953000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5981218"/>
            <a:ext cx="169269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5 - 6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4869160"/>
            <a:ext cx="169269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Immediate profit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7524328" y="2132856"/>
            <a:ext cx="72008" cy="403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2" idx="2"/>
          </p:cNvCxnSpPr>
          <p:nvPr/>
        </p:nvCxnSpPr>
        <p:spPr>
          <a:xfrm>
            <a:off x="4499992" y="2276872"/>
            <a:ext cx="36004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2"/>
          </p:cNvCxnSpPr>
          <p:nvPr/>
        </p:nvCxnSpPr>
        <p:spPr>
          <a:xfrm>
            <a:off x="1583668" y="2131690"/>
            <a:ext cx="36004" cy="266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MARKETING STRATEGIES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1731580"/>
            <a:ext cx="280831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PHASE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2420888"/>
            <a:ext cx="28083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Gold &amp; Silver Trading Module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Online ordering</a:t>
            </a:r>
          </a:p>
          <a:p>
            <a:r>
              <a:rPr lang="en-US" sz="1600" i="1" dirty="0" smtClean="0"/>
              <a:t>  -   Online selling &amp; buying </a:t>
            </a:r>
          </a:p>
          <a:p>
            <a:r>
              <a:rPr lang="en-US" sz="1600" i="1" dirty="0" smtClean="0"/>
              <a:t>  -   Walk-in ordering</a:t>
            </a:r>
          </a:p>
          <a:p>
            <a:r>
              <a:rPr lang="en-US" sz="1600" i="1" dirty="0" smtClean="0"/>
              <a:t>  -   Walk-in selling &amp; buying</a:t>
            </a:r>
          </a:p>
          <a:p>
            <a:r>
              <a:rPr lang="en-US" sz="1600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1840" y="1732746"/>
            <a:ext cx="280831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PHASE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2160" y="1732746"/>
            <a:ext cx="305983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PHASE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420888"/>
            <a:ext cx="28083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E-Rahnu Module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Online pawnbroking</a:t>
            </a:r>
          </a:p>
          <a:p>
            <a:r>
              <a:rPr lang="en-US" sz="1600" i="1" dirty="0" smtClean="0"/>
              <a:t>  -   Online auction</a:t>
            </a:r>
          </a:p>
          <a:p>
            <a:r>
              <a:rPr lang="en-US" sz="1600" i="1" dirty="0" smtClean="0"/>
              <a:t>  -   Online fee paying</a:t>
            </a:r>
          </a:p>
          <a:p>
            <a:r>
              <a:rPr lang="en-US" sz="1600" i="1" dirty="0" smtClean="0"/>
              <a:t>  -   Online redemption </a:t>
            </a:r>
          </a:p>
          <a:p>
            <a:r>
              <a:rPr lang="en-US" sz="1600" dirty="0" smtClean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84168" y="2420888"/>
            <a:ext cx="2987824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Islamic Digital Money Module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Sending and receiving money</a:t>
            </a:r>
          </a:p>
          <a:p>
            <a:r>
              <a:rPr lang="en-US" sz="1600" i="1" dirty="0" smtClean="0"/>
              <a:t>  -   Request and amanah</a:t>
            </a:r>
          </a:p>
          <a:p>
            <a:r>
              <a:rPr lang="en-US" sz="1600" i="1" dirty="0" smtClean="0"/>
              <a:t>  -   Refund </a:t>
            </a:r>
          </a:p>
          <a:p>
            <a:r>
              <a:rPr lang="en-US" sz="1600" i="1" dirty="0" smtClean="0"/>
              <a:t>  -   Exchange </a:t>
            </a:r>
          </a:p>
          <a:p>
            <a:r>
              <a:rPr lang="en-US" sz="1600" i="1" dirty="0" smtClean="0"/>
              <a:t>  -   Marketplace </a:t>
            </a:r>
          </a:p>
          <a:p>
            <a:r>
              <a:rPr lang="en-US" sz="1600" i="1" dirty="0" smtClean="0"/>
              <a:t>  -   Item Listing</a:t>
            </a:r>
          </a:p>
          <a:p>
            <a:r>
              <a:rPr lang="en-US" sz="1600" i="1" dirty="0" smtClean="0"/>
              <a:t>  -  </a:t>
            </a:r>
            <a:r>
              <a:rPr lang="en-US" sz="1600" i="1" dirty="0" err="1" smtClean="0"/>
              <a:t>Wakaf</a:t>
            </a:r>
            <a:r>
              <a:rPr lang="en-US" sz="1600" i="1" dirty="0" smtClean="0"/>
              <a:t> </a:t>
            </a:r>
          </a:p>
          <a:p>
            <a:r>
              <a:rPr lang="en-US" sz="1600" dirty="0" smtClean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4365104"/>
            <a:ext cx="1512168" cy="400110"/>
          </a:xfrm>
          <a:prstGeom prst="rect">
            <a:avLst/>
          </a:prstGeom>
          <a:solidFill>
            <a:srgbClr val="81F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Ready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31840" y="4365104"/>
            <a:ext cx="2808312" cy="58477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Ar Rahnu License on progress</a:t>
            </a:r>
          </a:p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Suruhanjaya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Koperasi</a:t>
            </a:r>
            <a:r>
              <a:rPr lang="en-US" sz="1600" b="1" dirty="0" smtClean="0">
                <a:solidFill>
                  <a:schemeClr val="bg1"/>
                </a:solidFill>
              </a:rPr>
              <a:t> Malaysia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4168" y="5085184"/>
            <a:ext cx="3024336" cy="58477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E-Money Approval on progress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Bank Negara Malaysia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5538718"/>
            <a:ext cx="2808312" cy="338554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Duration to tee-off 2 month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6176" y="6186790"/>
            <a:ext cx="2808312" cy="338554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Duration to tee-off 2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40160"/>
            <a:ext cx="8784976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COMPUTERISED SYSTEM OVERVIEW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572000" y="5805264"/>
            <a:ext cx="42094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https://www.dinarpal.com</a:t>
            </a:r>
            <a:endParaRPr lang="en-US" sz="2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MARKETING STRATEGIES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496" y="1556792"/>
            <a:ext cx="280831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PRICE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7824" y="1556792"/>
            <a:ext cx="280831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PLACE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96" y="2117174"/>
            <a:ext cx="28083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“Crazy” Price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Skip workmanship fee</a:t>
            </a:r>
          </a:p>
          <a:p>
            <a:r>
              <a:rPr lang="en-US" sz="1600" i="1" dirty="0" smtClean="0"/>
              <a:t>  -   Skip gold association fee </a:t>
            </a:r>
          </a:p>
          <a:p>
            <a:r>
              <a:rPr lang="en-US" sz="1600" i="1" dirty="0" smtClean="0"/>
              <a:t>  -   Skip miscellaneous fee</a:t>
            </a:r>
          </a:p>
          <a:p>
            <a:r>
              <a:rPr lang="en-US" sz="1600" i="1" dirty="0" smtClean="0"/>
              <a:t>  -   Lowest membership fee</a:t>
            </a:r>
          </a:p>
          <a:p>
            <a:endParaRPr lang="en-US" sz="1600" i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987824" y="2132856"/>
            <a:ext cx="280831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Easy to access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Walk-in to outlet</a:t>
            </a:r>
          </a:p>
          <a:p>
            <a:r>
              <a:rPr lang="en-US" sz="1600" i="1" dirty="0" smtClean="0"/>
              <a:t>  -   Online outlet</a:t>
            </a:r>
          </a:p>
          <a:p>
            <a:r>
              <a:rPr lang="en-US" sz="1600" i="1" dirty="0" smtClean="0"/>
              <a:t>  -   Mobile outlet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2160" y="1556792"/>
            <a:ext cx="29523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ROMOTION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2160" y="2132856"/>
            <a:ext cx="295232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Unique package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Referral commission</a:t>
            </a:r>
          </a:p>
          <a:p>
            <a:r>
              <a:rPr lang="en-US" sz="1600" i="1" dirty="0" smtClean="0"/>
              <a:t>  -   Buy back guaranteed</a:t>
            </a:r>
          </a:p>
          <a:p>
            <a:r>
              <a:rPr lang="en-US" sz="1600" i="1" dirty="0" smtClean="0"/>
              <a:t>  -   Special seasonal/festive event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96" y="4221088"/>
            <a:ext cx="280831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496" y="4781470"/>
            <a:ext cx="280831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 smtClean="0"/>
              <a:t>Rare</a:t>
            </a:r>
          </a:p>
          <a:p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i="1" dirty="0" smtClean="0"/>
              <a:t>-   ½ dinar (gold coin)</a:t>
            </a:r>
          </a:p>
          <a:p>
            <a:r>
              <a:rPr lang="en-US" sz="1600" i="1" dirty="0" smtClean="0"/>
              <a:t>  -   1 dinar (gold coins)</a:t>
            </a:r>
          </a:p>
          <a:p>
            <a:r>
              <a:rPr lang="en-US" sz="1600" i="1" dirty="0" smtClean="0"/>
              <a:t>  -   0.5 gram gold bar</a:t>
            </a:r>
          </a:p>
          <a:p>
            <a:r>
              <a:rPr lang="en-US" sz="1600" i="1" dirty="0" smtClean="0"/>
              <a:t>  -   1 gram gold bar</a:t>
            </a:r>
          </a:p>
          <a:p>
            <a:r>
              <a:rPr lang="en-US" sz="1600" i="1" dirty="0" smtClean="0"/>
              <a:t>  -  DInarPal Systems</a:t>
            </a:r>
          </a:p>
          <a:p>
            <a:endParaRPr lang="en-US" sz="1600" i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347864" y="3789040"/>
            <a:ext cx="518457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2000" dirty="0" smtClean="0"/>
              <a:t>THE PLATFORM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987824" y="3645024"/>
            <a:ext cx="59766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987824" y="3717032"/>
            <a:ext cx="8384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4365104"/>
            <a:ext cx="14192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5085184"/>
            <a:ext cx="809073" cy="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5877272"/>
            <a:ext cx="771656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43623" y="4375929"/>
            <a:ext cx="1196529" cy="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6176" y="4293096"/>
            <a:ext cx="1739825" cy="95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0032" y="5373216"/>
            <a:ext cx="1053852" cy="104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72200" y="5589240"/>
            <a:ext cx="991741" cy="98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68344" y="5229200"/>
            <a:ext cx="114751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Connector 27"/>
          <p:cNvCxnSpPr/>
          <p:nvPr/>
        </p:nvCxnSpPr>
        <p:spPr>
          <a:xfrm>
            <a:off x="2987824" y="6669360"/>
            <a:ext cx="597666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964488" y="3645024"/>
            <a:ext cx="8384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PROPOSAL</a:t>
            </a:r>
            <a:endParaRPr lang="en-US" sz="2400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1556792"/>
            <a:ext cx="48196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Striped Right Arrow 39"/>
          <p:cNvSpPr/>
          <p:nvPr/>
        </p:nvSpPr>
        <p:spPr>
          <a:xfrm rot="8223749">
            <a:off x="3315279" y="4736244"/>
            <a:ext cx="1068513" cy="324559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riped Right Arrow 40"/>
          <p:cNvSpPr/>
          <p:nvPr/>
        </p:nvSpPr>
        <p:spPr>
          <a:xfrm rot="8223749">
            <a:off x="3747328" y="5405645"/>
            <a:ext cx="1068513" cy="324559"/>
          </a:xfrm>
          <a:prstGeom prst="stripedRight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499992" y="4221088"/>
            <a:ext cx="410445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1400" dirty="0" smtClean="0"/>
              <a:t>MASTER LICENSE IN MALAYSIA – RM7,000,000.00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04048" y="4797152"/>
            <a:ext cx="36004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1400" dirty="0" smtClean="0"/>
              <a:t>SUB LICENSE – RM5,000,000.00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76256" y="5301208"/>
            <a:ext cx="172819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1400" dirty="0" smtClean="0"/>
              <a:t>ROYALTI 6%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 &amp; A</a:t>
            </a:r>
            <a:endParaRPr 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56792"/>
            <a:ext cx="49339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54521" y="4725144"/>
            <a:ext cx="37574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http://www.pisang.my</a:t>
            </a:r>
            <a:endParaRPr lang="en-US" sz="2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2780928"/>
            <a:ext cx="14718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ular Callout 15"/>
          <p:cNvSpPr/>
          <p:nvPr/>
        </p:nvSpPr>
        <p:spPr>
          <a:xfrm>
            <a:off x="5364088" y="1556792"/>
            <a:ext cx="2592288" cy="1152128"/>
          </a:xfrm>
          <a:prstGeom prst="wedgeRectCallou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This product (DinarPal) definitely </a:t>
            </a:r>
            <a:r>
              <a:rPr lang="en-US" sz="1400" b="1" dirty="0" smtClean="0">
                <a:solidFill>
                  <a:schemeClr val="tx1"/>
                </a:solidFill>
              </a:rPr>
              <a:t>worth billion</a:t>
            </a:r>
            <a:r>
              <a:rPr lang="en-US" sz="1400" dirty="0" smtClean="0">
                <a:solidFill>
                  <a:schemeClr val="tx1"/>
                </a:solidFill>
              </a:rPr>
              <a:t>! Hope it can be used sooner and give greater benefit to the people.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5157192"/>
            <a:ext cx="12192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ular Callout 21"/>
          <p:cNvSpPr/>
          <p:nvPr/>
        </p:nvSpPr>
        <p:spPr>
          <a:xfrm flipH="1">
            <a:off x="4499992" y="4581128"/>
            <a:ext cx="2880320" cy="1440160"/>
          </a:xfrm>
          <a:prstGeom prst="wedgeRectCallou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Government </a:t>
            </a:r>
            <a:r>
              <a:rPr lang="en-US" sz="1400" dirty="0">
                <a:solidFill>
                  <a:schemeClr val="tx1"/>
                </a:solidFill>
              </a:rPr>
              <a:t>will give support to this innovative invention! Our nation always looking for any local company that can make use of technology and </a:t>
            </a:r>
            <a:r>
              <a:rPr lang="en-US" sz="1400" b="1" dirty="0">
                <a:solidFill>
                  <a:schemeClr val="tx1"/>
                </a:solidFill>
              </a:rPr>
              <a:t>contribute to the worldwide, carrying Malaysia name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NOVELTY &amp; INVENTIVENESS - NOVELTY </a:t>
            </a:r>
            <a:endParaRPr lang="en-US" sz="2400" b="1" dirty="0"/>
          </a:p>
        </p:txBody>
      </p:sp>
      <p:sp>
        <p:nvSpPr>
          <p:cNvPr id="12" name="Oval 11"/>
          <p:cNvSpPr/>
          <p:nvPr/>
        </p:nvSpPr>
        <p:spPr>
          <a:xfrm>
            <a:off x="2555776" y="1440160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AR-RAHNU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4427984" y="2348880"/>
            <a:ext cx="648072" cy="43204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48064" y="1484784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-RAHNU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555776" y="3212976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E-WALLET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48064" y="3212976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E-WALLET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4427984" y="3933056"/>
            <a:ext cx="648072" cy="43204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55776" y="5013176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E-PAYMENT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GATEWAY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48064" y="5013176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PAYMENT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GATEWAY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4427984" y="5517232"/>
            <a:ext cx="648072" cy="43204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1475656" y="3275692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DIGITAL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PAYMENT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GATEWAY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/>
          <p:cNvSpPr/>
          <p:nvPr/>
        </p:nvSpPr>
        <p:spPr>
          <a:xfrm>
            <a:off x="827584" y="2267580"/>
            <a:ext cx="1728192" cy="17281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</a:t>
            </a:r>
            <a:r>
              <a:rPr lang="en-US" sz="1600" dirty="0" smtClean="0">
                <a:solidFill>
                  <a:schemeClr val="tx1"/>
                </a:solidFill>
              </a:rPr>
              <a:t>-RAHNU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195736" y="2267580"/>
            <a:ext cx="1728192" cy="17281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 - WALLET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3528" y="5138608"/>
            <a:ext cx="20882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E-Banking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627784" y="5147900"/>
            <a:ext cx="20882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Market Place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31640" y="1826240"/>
            <a:ext cx="23762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Digital Money</a:t>
            </a:r>
            <a:endParaRPr lang="en-US" dirty="0"/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479944"/>
            <a:ext cx="958119" cy="2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/>
          <p:nvPr/>
        </p:nvCxnSpPr>
        <p:spPr>
          <a:xfrm flipV="1">
            <a:off x="2411760" y="2267580"/>
            <a:ext cx="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71600" y="3851756"/>
            <a:ext cx="763408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915816" y="3779748"/>
            <a:ext cx="784764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9952" y="1988840"/>
            <a:ext cx="471601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 smtClean="0"/>
              <a:t>Novelty</a:t>
            </a:r>
          </a:p>
          <a:p>
            <a:endParaRPr lang="en-US" sz="2000" dirty="0" smtClean="0"/>
          </a:p>
          <a:p>
            <a:r>
              <a:rPr lang="en-US" sz="2000" dirty="0" smtClean="0"/>
              <a:t>  </a:t>
            </a:r>
            <a:r>
              <a:rPr lang="en-US" sz="2000" i="1" dirty="0" smtClean="0"/>
              <a:t>-   Islamic Digital Money</a:t>
            </a:r>
          </a:p>
          <a:p>
            <a:r>
              <a:rPr lang="en-US" sz="2000" i="1" dirty="0" smtClean="0"/>
              <a:t>  -   Islamic Digital Wallet</a:t>
            </a:r>
          </a:p>
          <a:p>
            <a:r>
              <a:rPr lang="en-US" sz="2000" i="1" dirty="0" smtClean="0"/>
              <a:t>  -   Islamic Digital Pawnbroking (E-Rahnu)</a:t>
            </a:r>
          </a:p>
          <a:p>
            <a:r>
              <a:rPr lang="en-US" sz="2000" i="1" dirty="0" smtClean="0"/>
              <a:t>  -   Islamic Digital Payment Gateway</a:t>
            </a:r>
          </a:p>
          <a:p>
            <a:r>
              <a:rPr lang="en-US" sz="2000" i="1" dirty="0" smtClean="0"/>
              <a:t> -   Islamic Digital Banking</a:t>
            </a:r>
          </a:p>
          <a:p>
            <a:r>
              <a:rPr lang="en-US" sz="2000" i="1" dirty="0" smtClean="0"/>
              <a:t> -   Islamic Halal Mall</a:t>
            </a:r>
          </a:p>
          <a:p>
            <a:r>
              <a:rPr lang="en-US" sz="2000" dirty="0" smtClean="0"/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NOVELTY &amp; INVENTIVENESS - NOVELTY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563888" y="3275692"/>
            <a:ext cx="1728192" cy="172819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DIGITAL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PAYMENT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GATEWAY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CREATIVITY (5 marks)</a:t>
            </a:r>
            <a:endParaRPr lang="en-US" sz="2400" b="1" dirty="0"/>
          </a:p>
        </p:txBody>
      </p:sp>
      <p:sp>
        <p:nvSpPr>
          <p:cNvPr id="26" name="Oval 25"/>
          <p:cNvSpPr/>
          <p:nvPr/>
        </p:nvSpPr>
        <p:spPr>
          <a:xfrm>
            <a:off x="2915816" y="2267580"/>
            <a:ext cx="1728192" cy="17281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</a:t>
            </a:r>
            <a:r>
              <a:rPr lang="en-US" sz="1600" dirty="0" smtClean="0">
                <a:solidFill>
                  <a:schemeClr val="tx1"/>
                </a:solidFill>
              </a:rPr>
              <a:t>-RAHNU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283968" y="2267580"/>
            <a:ext cx="1728192" cy="17281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ISLAMIC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 - WALLET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1760" y="5138608"/>
            <a:ext cx="20882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E-Banking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16016" y="5147900"/>
            <a:ext cx="20882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Market Place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19872" y="1826240"/>
            <a:ext cx="23762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Islamic Digital Money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490270" y="5879013"/>
            <a:ext cx="19110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Patented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3429000"/>
            <a:ext cx="958119" cy="23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/>
          <p:nvPr/>
        </p:nvCxnSpPr>
        <p:spPr>
          <a:xfrm flipV="1">
            <a:off x="4499992" y="2267580"/>
            <a:ext cx="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059832" y="3851756"/>
            <a:ext cx="763408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004048" y="3779748"/>
            <a:ext cx="784764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76056" y="4365104"/>
            <a:ext cx="5760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932040" y="429309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5" idx="1"/>
          </p:cNvCxnSpPr>
          <p:nvPr/>
        </p:nvCxnSpPr>
        <p:spPr>
          <a:xfrm flipV="1">
            <a:off x="5652120" y="4045714"/>
            <a:ext cx="648072" cy="31939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00192" y="3861048"/>
            <a:ext cx="208823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Use FPX &amp; MEPS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076056" y="3573016"/>
            <a:ext cx="5760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40" idx="1"/>
          </p:cNvCxnSpPr>
          <p:nvPr/>
        </p:nvCxnSpPr>
        <p:spPr>
          <a:xfrm flipV="1">
            <a:off x="5652120" y="3253626"/>
            <a:ext cx="648072" cy="31939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00192" y="3068960"/>
            <a:ext cx="208823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own scripts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932040" y="3501008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67544" y="4149080"/>
            <a:ext cx="187220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own module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267744" y="4293096"/>
            <a:ext cx="5760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35896" y="371703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44" idx="3"/>
          </p:cNvCxnSpPr>
          <p:nvPr/>
        </p:nvCxnSpPr>
        <p:spPr>
          <a:xfrm flipV="1">
            <a:off x="2843808" y="3839957"/>
            <a:ext cx="813179" cy="45313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3568" y="2132856"/>
            <a:ext cx="1872208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own module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55976" y="292494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2555776" y="2276872"/>
            <a:ext cx="5760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53" idx="2"/>
          </p:cNvCxnSpPr>
          <p:nvPr/>
        </p:nvCxnSpPr>
        <p:spPr>
          <a:xfrm>
            <a:off x="3131840" y="2276872"/>
            <a:ext cx="1224136" cy="72008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3750"/>
            <a:ext cx="9144000" cy="54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60648"/>
            <a:ext cx="2088232" cy="5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7504" y="879103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IT WORKS</a:t>
            </a:r>
            <a:endParaRPr 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60648"/>
            <a:ext cx="1780605" cy="56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/>
          <p:nvPr/>
        </p:nvCxnSpPr>
        <p:spPr>
          <a:xfrm>
            <a:off x="4716016" y="43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pamp_suis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400" y="3221940"/>
            <a:ext cx="2208450" cy="2238375"/>
          </a:xfrm>
          <a:prstGeom prst="rect">
            <a:avLst/>
          </a:prstGeom>
        </p:spPr>
      </p:pic>
      <p:pic>
        <p:nvPicPr>
          <p:cNvPr id="25" name="Picture 24" descr="kartun-d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1828800" y="2307540"/>
            <a:ext cx="2667000" cy="2996259"/>
          </a:xfrm>
          <a:prstGeom prst="rect">
            <a:avLst/>
          </a:prstGeom>
        </p:spPr>
      </p:pic>
      <p:pic>
        <p:nvPicPr>
          <p:cNvPr id="26" name="Picture 25" descr="kedai-d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2536140"/>
            <a:ext cx="2976341" cy="2623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8691</TotalTime>
  <Words>1894</Words>
  <Application>Microsoft Office PowerPoint</Application>
  <PresentationFormat>On-screen Show (4:3)</PresentationFormat>
  <Paragraphs>414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Nil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Hsara</dc:creator>
  <cp:lastModifiedBy>CEO</cp:lastModifiedBy>
  <cp:revision>270</cp:revision>
  <dcterms:created xsi:type="dcterms:W3CDTF">2013-07-03T06:05:49Z</dcterms:created>
  <dcterms:modified xsi:type="dcterms:W3CDTF">2013-10-25T15:48:59Z</dcterms:modified>
</cp:coreProperties>
</file>